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256" r:id="rId2"/>
    <p:sldId id="404" r:id="rId3"/>
    <p:sldId id="405" r:id="rId4"/>
    <p:sldId id="417" r:id="rId5"/>
    <p:sldId id="416" r:id="rId6"/>
    <p:sldId id="407" r:id="rId7"/>
    <p:sldId id="409" r:id="rId8"/>
    <p:sldId id="418" r:id="rId9"/>
    <p:sldId id="373" r:id="rId10"/>
    <p:sldId id="408" r:id="rId11"/>
    <p:sldId id="415" r:id="rId12"/>
    <p:sldId id="414" r:id="rId13"/>
    <p:sldId id="413" r:id="rId14"/>
    <p:sldId id="410" r:id="rId15"/>
    <p:sldId id="436" r:id="rId16"/>
    <p:sldId id="406" r:id="rId17"/>
    <p:sldId id="383" r:id="rId18"/>
    <p:sldId id="437" r:id="rId19"/>
    <p:sldId id="392" r:id="rId20"/>
    <p:sldId id="393" r:id="rId21"/>
    <p:sldId id="394" r:id="rId22"/>
    <p:sldId id="395" r:id="rId23"/>
    <p:sldId id="397" r:id="rId24"/>
    <p:sldId id="396" r:id="rId25"/>
    <p:sldId id="398" r:id="rId26"/>
    <p:sldId id="400" r:id="rId27"/>
    <p:sldId id="401" r:id="rId28"/>
    <p:sldId id="412" r:id="rId29"/>
    <p:sldId id="391" r:id="rId30"/>
    <p:sldId id="438" r:id="rId31"/>
    <p:sldId id="382" r:id="rId32"/>
    <p:sldId id="419" r:id="rId33"/>
    <p:sldId id="385" r:id="rId34"/>
    <p:sldId id="386" r:id="rId35"/>
    <p:sldId id="420" r:id="rId36"/>
    <p:sldId id="423" r:id="rId37"/>
    <p:sldId id="388" r:id="rId38"/>
    <p:sldId id="424" r:id="rId39"/>
    <p:sldId id="425" r:id="rId40"/>
    <p:sldId id="422" r:id="rId41"/>
    <p:sldId id="389" r:id="rId42"/>
    <p:sldId id="426" r:id="rId43"/>
    <p:sldId id="390" r:id="rId44"/>
    <p:sldId id="387" r:id="rId45"/>
    <p:sldId id="439" r:id="rId46"/>
    <p:sldId id="428" r:id="rId47"/>
    <p:sldId id="433" r:id="rId48"/>
    <p:sldId id="435" r:id="rId49"/>
    <p:sldId id="440" r:id="rId50"/>
    <p:sldId id="384" r:id="rId51"/>
    <p:sldId id="402" r:id="rId52"/>
    <p:sldId id="432" r:id="rId53"/>
    <p:sldId id="403" r:id="rId54"/>
    <p:sldId id="429" r:id="rId55"/>
    <p:sldId id="431" r:id="rId56"/>
    <p:sldId id="4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4064E-C40E-994B-834F-DFE9E5884D1A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D72EF-DFC3-2649-ADB1-48386D2C7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96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priceonomics.com/hadley-wickham-the-man-who-revolutionized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ntro-r-materials" TargetMode="External"/><Relationship Id="rId2" Type="http://schemas.openxmlformats.org/officeDocument/2006/relationships/hyperlink" Target="http://bit.ly/intro-r-websi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Analysis in R -</a:t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Garcia, PhD</a:t>
            </a:r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F9250-0EF6-B344-8F34-B71913B6B037}"/>
              </a:ext>
            </a:extLst>
          </p:cNvPr>
          <p:cNvGrpSpPr/>
          <p:nvPr/>
        </p:nvGrpSpPr>
        <p:grpSpPr>
          <a:xfrm>
            <a:off x="1823211" y="4099655"/>
            <a:ext cx="2077720" cy="1175769"/>
            <a:chOff x="4721860" y="671319"/>
            <a:chExt cx="3741928" cy="21686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0CC-AB35-5645-B40A-27A9C070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C4060-E7CD-D141-A7F5-01BB6BF81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packages</a:t>
            </a:r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AC9F4A-401C-D142-991D-3B7ADF3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6B0D8-E960-3449-A6A6-6FCDF03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0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082573"/>
            <a:ext cx="34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Guesses which kind of figure you want based on </a:t>
            </a:r>
            <a:r>
              <a:rPr lang="en-US"/>
              <a:t>the variable(s) 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5" y="3728904"/>
            <a:ext cx="201167" cy="7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873752"/>
            <a:ext cx="432316" cy="65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Customize it!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406208" y="4021462"/>
            <a:ext cx="144200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Garcia</a:t>
            </a:r>
          </a:p>
          <a:p>
            <a:pPr lvl="2"/>
            <a:r>
              <a:rPr lang="en-US" dirty="0"/>
              <a:t>Assistant 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3" y="1157483"/>
            <a:ext cx="1056720" cy="78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56" y="3123116"/>
            <a:ext cx="861614" cy="10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5" y="1187876"/>
            <a:ext cx="744673" cy="7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9" y="739900"/>
            <a:ext cx="976464" cy="95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7" y="657224"/>
            <a:ext cx="1302286" cy="3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440" y="1647239"/>
            <a:ext cx="764916" cy="77008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612" y="3320822"/>
            <a:ext cx="820917" cy="8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 err="1"/>
              <a:t>qplot</a:t>
            </a:r>
            <a:r>
              <a:rPr lang="en-US" dirty="0"/>
              <a:t>: “Two numerical variables? Oh, you probably want a scatter 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1)</a:t>
            </a:r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reasons you mentioned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High cost of SPSS, especially for students</a:t>
            </a:r>
          </a:p>
          <a:p>
            <a:pPr lvl="1"/>
            <a:r>
              <a:rPr lang="is-IS" dirty="0"/>
              <a:t>Reproducibility</a:t>
            </a:r>
          </a:p>
          <a:p>
            <a:r>
              <a:rPr lang="is-IS" dirty="0"/>
              <a:t>My personal reasons:</a:t>
            </a:r>
          </a:p>
          <a:p>
            <a:pPr lvl="1"/>
            <a:r>
              <a:rPr lang="is-IS" dirty="0"/>
              <a:t>It can do everything in one program</a:t>
            </a:r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results in manuscripts</a:t>
            </a:r>
          </a:p>
          <a:p>
            <a:pPr lvl="1"/>
            <a:r>
              <a:rPr lang="is-IS" dirty="0"/>
              <a:t>Many teaching reasons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8" y="2147118"/>
            <a:ext cx="621924" cy="62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1586371"/>
            <a:ext cx="698596" cy="32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3" y="2006288"/>
            <a:ext cx="715121" cy="58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08" y="2729344"/>
            <a:ext cx="699974" cy="29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45" y="1737540"/>
            <a:ext cx="1104293" cy="41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5" y="2201068"/>
            <a:ext cx="342265" cy="34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11" y="3241992"/>
            <a:ext cx="396635" cy="389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60" y="3213017"/>
            <a:ext cx="426152" cy="418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55" y="2264855"/>
            <a:ext cx="1076732" cy="4344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03721" y="1342515"/>
            <a:ext cx="3053706" cy="2525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39138" y="2482090"/>
            <a:ext cx="4280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69" y="3188399"/>
            <a:ext cx="47897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04B6-4C5A-B24C-9A6A-969E89C4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29C7-34CF-D249-BC8B-C327AF25A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34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package we’ll use for data cleaning is called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sz="2000" dirty="0"/>
              <a:t>, which is part of the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sz="2000" dirty="0"/>
              <a:t>, also written by Hadley Wickham</a:t>
            </a:r>
          </a:p>
          <a:p>
            <a:r>
              <a:rPr lang="en-US" sz="2000" dirty="0"/>
              <a:t>Find all the </a:t>
            </a:r>
            <a:r>
              <a:rPr lang="en-US" sz="2000" dirty="0" err="1"/>
              <a:t>cheatsheets</a:t>
            </a:r>
            <a:r>
              <a:rPr lang="en-US" sz="2000" dirty="0"/>
              <a:t> here: https://</a:t>
            </a:r>
            <a:r>
              <a:rPr lang="en-US" sz="2000" dirty="0" err="1"/>
              <a:t>www.rstudio.com</a:t>
            </a:r>
            <a:r>
              <a:rPr lang="en-US" sz="2000" dirty="0"/>
              <a:t>/resources/</a:t>
            </a:r>
            <a:r>
              <a:rPr lang="en-US" sz="2000" dirty="0" err="1"/>
              <a:t>cheatsheets</a:t>
            </a:r>
            <a:r>
              <a:rPr lang="en-US" sz="2000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4" y="3437844"/>
            <a:ext cx="7719391" cy="4170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five data verbs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filter()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mutate()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arrange() 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select()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summarize()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 also</a:t>
            </a:r>
            <a:r>
              <a:rPr lang="is-IS" sz="2800" dirty="0"/>
              <a:t>…</a:t>
            </a:r>
          </a:p>
          <a:p>
            <a:pPr lvl="1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rename()</a:t>
            </a:r>
          </a:p>
          <a:p>
            <a:pPr lvl="1"/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spread()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on a dataset</a:t>
            </a:r>
          </a:p>
          <a:p>
            <a:pPr lvl="1"/>
            <a:r>
              <a:rPr lang="en-US" dirty="0"/>
              <a:t>Each function takes and dataset and returns a dataset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73514"/>
              </p:ext>
            </p:extLst>
          </p:nvPr>
        </p:nvGraphicFramePr>
        <p:xfrm>
          <a:off x="1142999" y="3075389"/>
          <a:ext cx="9872871" cy="267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26" y="2960419"/>
            <a:ext cx="4151221" cy="233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5" y="3431023"/>
            <a:ext cx="2107149" cy="12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 </a:t>
            </a:r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1965959"/>
            <a:ext cx="4816305" cy="1249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4327629"/>
            <a:ext cx="5654736" cy="1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 </a:t>
            </a:r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2057400"/>
            <a:ext cx="5598504" cy="127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4138050"/>
            <a:ext cx="6070552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Create a scale score, a depression index (</a:t>
            </a:r>
            <a:r>
              <a:rPr lang="en-US" dirty="0" err="1"/>
              <a:t>bdi</a:t>
            </a:r>
            <a:r>
              <a:rPr lang="en-US" dirty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Keep only a smaller dataset with just </a:t>
            </a:r>
            <a:r>
              <a:rPr lang="en-US" dirty="0" err="1"/>
              <a:t>bdi</a:t>
            </a:r>
            <a:r>
              <a:rPr lang="en-US" dirty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" y="4555221"/>
            <a:ext cx="1953787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4555221"/>
            <a:ext cx="3454091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Create a scale score, a depression index (</a:t>
            </a:r>
            <a:r>
              <a:rPr lang="en-US" dirty="0" err="1"/>
              <a:t>bdi</a:t>
            </a:r>
            <a:r>
              <a:rPr lang="en-US" dirty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Keep only a smaller dataset with just </a:t>
            </a:r>
            <a:r>
              <a:rPr lang="en-US" dirty="0" err="1"/>
              <a:t>bdi</a:t>
            </a:r>
            <a:r>
              <a:rPr lang="en-US" dirty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3" y="4555221"/>
            <a:ext cx="1089632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41" y="4555221"/>
            <a:ext cx="1903910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5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Create a scale score, a depression index (</a:t>
            </a:r>
            <a:r>
              <a:rPr lang="en-US" dirty="0" err="1"/>
              <a:t>bdi</a:t>
            </a:r>
            <a:r>
              <a:rPr lang="en-US" dirty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Keep only a smaller dataset with just </a:t>
            </a:r>
            <a:r>
              <a:rPr lang="en-US" dirty="0" err="1"/>
              <a:t>bdi</a:t>
            </a:r>
            <a:r>
              <a:rPr lang="en-US" dirty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5"/>
            <a:ext cx="1089632" cy="34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5094513"/>
            <a:ext cx="1089632" cy="2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Schedule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3793749"/>
            <a:ext cx="7254240" cy="232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4586"/>
            <a:ext cx="7254240" cy="22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reading/writing: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write: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680623"/>
            <a:ext cx="8901165" cy="68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4196024"/>
            <a:ext cx="5495798" cy="18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8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Save to a new object:</a:t>
            </a:r>
          </a:p>
          <a:p>
            <a:pPr marL="1319213" lvl="1" indent="-45720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the same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6" y="3070260"/>
            <a:ext cx="4203768" cy="1401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23" y="3070260"/>
            <a:ext cx="4233852" cy="14715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1301789" y="3326004"/>
            <a:ext cx="2886935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6318921" y="3326004"/>
            <a:ext cx="2338728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Bunny </a:t>
            </a:r>
            <a:r>
              <a:rPr lang="en-US" dirty="0">
                <a:ea typeface="Consolas" charset="0"/>
                <a:cs typeface="Consolas" charset="0"/>
              </a:rPr>
              <a:t>Foo Foo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2329644"/>
            <a:ext cx="9528782" cy="38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3349485"/>
            <a:ext cx="3890645" cy="135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69" y="3349485"/>
            <a:ext cx="3280571" cy="2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Cleaning (Day 2)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tables </a:t>
            </a:r>
            <a:r>
              <a:rPr lang="en-US" dirty="0"/>
              <a:t>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Adding cases from another dataset 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bind_rows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/>
              <a:t>Adding variables from another dataset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bind_cols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63640" y="2057399"/>
            <a:ext cx="4754880" cy="4023360"/>
          </a:xfrm>
        </p:spPr>
        <p:txBody>
          <a:bodyPr>
            <a:normAutofit/>
          </a:bodyPr>
          <a:lstStyle/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/>
              <a:t>from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tidyr</a:t>
            </a:r>
            <a:r>
              <a:rPr lang="en-US" dirty="0"/>
              <a:t> package)</a:t>
            </a:r>
          </a:p>
          <a:p>
            <a:pPr lvl="1"/>
            <a:r>
              <a:rPr lang="en-US" dirty="0"/>
              <a:t>Wide-to-long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dirty="0"/>
              <a:t>Long-to-wide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spread()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intro_to_dplyr.Rmd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A866-2843-2E46-ABC6-B5F9A5B7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forcats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268D2-D7D5-AC44-A43C-A60926EB7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4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stuff you’ll need from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/>
              <a:t> package:</a:t>
            </a:r>
          </a:p>
          <a:p>
            <a:pPr marL="45720" indent="0" algn="ctr">
              <a:buNone/>
            </a:pPr>
            <a:endParaRPr lang="en-US" sz="1000" dirty="0">
              <a:latin typeface="Consolas" charset="0"/>
              <a:ea typeface="Consolas" charset="0"/>
              <a:cs typeface="Consolas" charset="0"/>
            </a:endParaRPr>
          </a:p>
          <a:p>
            <a:pPr marL="45720" indent="0" algn="ctr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fct_recode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45720" indent="0" algn="ctr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fct_collapse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000" dirty="0"/>
          </a:p>
          <a:p>
            <a:r>
              <a:rPr lang="en-US" dirty="0"/>
              <a:t>Categorical variables are called factors in R. The package name,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/>
              <a:t> is an anagram for factors!</a:t>
            </a:r>
          </a:p>
          <a:p>
            <a:endParaRPr lang="en-US" sz="1000" dirty="0"/>
          </a:p>
          <a:p>
            <a:r>
              <a:rPr lang="en-US" dirty="0"/>
              <a:t>There’s tons of other stuff you can do with factors using this package—read the R for Data Science book for more detail.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we made a categorical variable out of our years married variable.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fct_recode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(“new” = “old”) </a:t>
            </a:r>
            <a:r>
              <a:rPr lang="en-US" dirty="0"/>
              <a:t>to change levels of existing factors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1" y="2537692"/>
            <a:ext cx="6431973" cy="1280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0" y="4624832"/>
            <a:ext cx="6431973" cy="13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fct_collapse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to be even more slick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35" y="3132282"/>
            <a:ext cx="9271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9CCD9-50DE-784E-9A9A-357C0606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0FF3-7E3E-314C-B565-18127BEEF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8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7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the formula, then data, syntax (without needing dollar signs)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 and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corr.test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/>
              <a:t>I like to use this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select()</a:t>
            </a:r>
            <a:r>
              <a:rPr lang="en-US" dirty="0"/>
              <a:t>:</a:t>
            </a:r>
          </a:p>
          <a:p>
            <a:pPr marL="274320" lvl="1" indent="0" algn="ctr">
              <a:buNone/>
            </a:pPr>
            <a:endParaRPr lang="en-US" b="1" dirty="0"/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</a:t>
            </a:r>
          </a:p>
          <a:p>
            <a:pPr lvl="1"/>
            <a:r>
              <a:rPr lang="en-US" dirty="0"/>
              <a:t>Also handy with select: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9114790" y="2238257"/>
            <a:ext cx="418014" cy="2722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968645" y="3952866"/>
            <a:ext cx="418013" cy="281396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42173" y="37431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1180" y="555915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36" y="2499807"/>
            <a:ext cx="5384688" cy="78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70" y="4294964"/>
            <a:ext cx="5384191" cy="8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Scale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67675"/>
            <a:ext cx="9872871" cy="4038600"/>
          </a:xfrm>
        </p:spPr>
        <p:txBody>
          <a:bodyPr/>
          <a:lstStyle/>
          <a:p>
            <a:r>
              <a:rPr lang="en-US" dirty="0"/>
              <a:t>It’s best to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rowMeans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from Base R.</a:t>
            </a:r>
          </a:p>
          <a:p>
            <a:pPr lvl="1"/>
            <a:r>
              <a:rPr lang="en-US" dirty="0"/>
              <a:t>Doesn’t quite have the same syntax, the data will need to be in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dirty="0"/>
              <a:t>function.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9" y="3157449"/>
            <a:ext cx="9102306" cy="5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10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t-Tests (in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mosaic</a:t>
            </a:r>
            <a:r>
              <a:rPr lang="en-US" dirty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One-sample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independent samples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paired samples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3506933"/>
            <a:ext cx="53340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4902201"/>
            <a:ext cx="53467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2060866"/>
            <a:ext cx="3949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open source and anyone is welcome to contribute a package!</a:t>
            </a:r>
          </a:p>
          <a:p>
            <a:r>
              <a:rPr lang="en-US" dirty="0"/>
              <a:t>The package author decides on the names of their functions and there are bound to be redundant function names</a:t>
            </a:r>
          </a:p>
          <a:p>
            <a:r>
              <a:rPr lang="en-US" dirty="0"/>
              <a:t>Sometimes it’s by design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is a function in Base R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is a function in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mosaic</a:t>
            </a:r>
          </a:p>
          <a:p>
            <a:r>
              <a:rPr lang="en-US" dirty="0">
                <a:ea typeface="Consolas" charset="0"/>
                <a:cs typeface="Consolas" charset="0"/>
              </a:rPr>
              <a:t>Sometimes is an unfortunate coincidence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>
                <a:ea typeface="Consolas" charset="0"/>
                <a:cs typeface="Consolas" charset="0"/>
              </a:rPr>
              <a:t>is a function in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>
                <a:ea typeface="Consolas" charset="0"/>
                <a:cs typeface="Consolas" charset="0"/>
              </a:rPr>
              <a:t>is a function in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145318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ea typeface="Consolas" charset="0"/>
                <a:cs typeface="Consolas" charset="0"/>
              </a:rPr>
              <a:t>Solution 1: Always load psych </a:t>
            </a:r>
            <a:r>
              <a:rPr lang="en-US" i="1" dirty="0">
                <a:ea typeface="Consolas" charset="0"/>
                <a:cs typeface="Consolas" charset="0"/>
              </a:rPr>
              <a:t>after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>
                <a:ea typeface="Consolas" charset="0"/>
                <a:cs typeface="Consolas" charset="0"/>
              </a:rPr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Solution 2: Do what you want, but if you get errors, be explicit about which package you want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0" y="3125028"/>
            <a:ext cx="3742219" cy="2042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09" y="3582227"/>
            <a:ext cx="4846776" cy="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01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cor_reliability_ttest.Rmd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Bookmark 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3576</TotalTime>
  <Words>1644</Words>
  <Application>Microsoft Macintosh PowerPoint</Application>
  <PresentationFormat>Widescreen</PresentationFormat>
  <Paragraphs>299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Consolas</vt:lpstr>
      <vt:lpstr>Corbel</vt:lpstr>
      <vt:lpstr>Mangal</vt:lpstr>
      <vt:lpstr>Wingdings</vt:lpstr>
      <vt:lpstr>Basis</vt:lpstr>
      <vt:lpstr>Introduction to Data Analysis in R - Day 1</vt:lpstr>
      <vt:lpstr>Introductions</vt:lpstr>
      <vt:lpstr>Why Learn to use R?</vt:lpstr>
      <vt:lpstr>Schedule</vt:lpstr>
      <vt:lpstr>Day 1</vt:lpstr>
      <vt:lpstr>R and RStudio</vt:lpstr>
      <vt:lpstr>R and RStudio</vt:lpstr>
      <vt:lpstr>Open R 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Tidyverse</vt:lpstr>
      <vt:lpstr>Which R? </vt:lpstr>
      <vt:lpstr>Making Figures with ggplot2</vt:lpstr>
      <vt:lpstr>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dplyr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Little Bunny Foo Foo</vt:lpstr>
      <vt:lpstr>More Data Cleaning (Day 2) </vt:lpstr>
      <vt:lpstr>R Markdown File</vt:lpstr>
      <vt:lpstr>forcats</vt:lpstr>
      <vt:lpstr>Categorical Variables</vt:lpstr>
      <vt:lpstr>Categorical Variables</vt:lpstr>
      <vt:lpstr>Categorical Variables</vt:lpstr>
      <vt:lpstr>Correlation, reliability, and  t-tests</vt:lpstr>
      <vt:lpstr>Correlation Matrices, Reliability, and  t-Tests</vt:lpstr>
      <vt:lpstr>Correlation Matrices and Reliability</vt:lpstr>
      <vt:lpstr>Creating Scale Scores</vt:lpstr>
      <vt:lpstr>Student’s t-Tests (in mosaic)</vt:lpstr>
      <vt:lpstr>Function Masking</vt:lpstr>
      <vt:lpstr>Function Masking</vt:lpstr>
      <vt:lpstr>R Markdown File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Randi Garcia</cp:lastModifiedBy>
  <cp:revision>115</cp:revision>
  <cp:lastPrinted>2018-05-30T20:43:40Z</cp:lastPrinted>
  <dcterms:created xsi:type="dcterms:W3CDTF">2016-03-31T21:14:54Z</dcterms:created>
  <dcterms:modified xsi:type="dcterms:W3CDTF">2018-05-31T22:46:45Z</dcterms:modified>
</cp:coreProperties>
</file>